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notesMasterIdLst>
    <p:notesMasterId r:id="rId21"/>
  </p:notesMasterIdLst>
  <p:sldIdLst>
    <p:sldId id="265" r:id="rId2"/>
    <p:sldId id="276" r:id="rId3"/>
    <p:sldId id="277" r:id="rId4"/>
    <p:sldId id="266" r:id="rId5"/>
    <p:sldId id="262" r:id="rId6"/>
    <p:sldId id="268" r:id="rId7"/>
    <p:sldId id="267" r:id="rId8"/>
    <p:sldId id="269" r:id="rId9"/>
    <p:sldId id="270" r:id="rId10"/>
    <p:sldId id="278" r:id="rId11"/>
    <p:sldId id="258" r:id="rId12"/>
    <p:sldId id="272" r:id="rId13"/>
    <p:sldId id="271" r:id="rId14"/>
    <p:sldId id="259" r:id="rId15"/>
    <p:sldId id="273" r:id="rId16"/>
    <p:sldId id="261" r:id="rId17"/>
    <p:sldId id="280" r:id="rId18"/>
    <p:sldId id="281" r:id="rId19"/>
    <p:sldId id="27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F953C6-A231-4720-BF3C-496D5A523E49}">
          <p14:sldIdLst>
            <p14:sldId id="265"/>
            <p14:sldId id="276"/>
            <p14:sldId id="277"/>
            <p14:sldId id="266"/>
            <p14:sldId id="262"/>
            <p14:sldId id="268"/>
            <p14:sldId id="267"/>
            <p14:sldId id="269"/>
            <p14:sldId id="270"/>
            <p14:sldId id="278"/>
          </p14:sldIdLst>
        </p14:section>
        <p14:section name="Раздел без заголовка" id="{5FBFB722-5A4C-4B5E-91B2-6A4054D32BC0}">
          <p14:sldIdLst>
            <p14:sldId id="258"/>
            <p14:sldId id="272"/>
            <p14:sldId id="271"/>
            <p14:sldId id="259"/>
            <p14:sldId id="273"/>
            <p14:sldId id="261"/>
            <p14:sldId id="280"/>
            <p14:sldId id="281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2" autoAdjust="0"/>
    <p:restoredTop sz="94660"/>
  </p:normalViewPr>
  <p:slideViewPr>
    <p:cSldViewPr snapToGrid="0">
      <p:cViewPr varScale="1">
        <p:scale>
          <a:sx n="63" d="100"/>
          <a:sy n="63" d="100"/>
        </p:scale>
        <p:origin x="-72" y="-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C752D-726E-4483-92CB-6B08EB2B1C1A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1A5B7-F93D-4B80-850C-E6B68181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0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1A5B7-F93D-4B80-850C-E6B68181F40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0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8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6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43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4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80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13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8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3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85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93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22B76-F946-46C1-B57D-ADC12A09E531}" type="datetimeFigureOut">
              <a:rPr lang="ru-RU" smtClean="0"/>
              <a:t>24.04.2015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D1F83-EEDE-46A5-92EF-A21F6E1A7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91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dok.opredelim.com/pars_docs/refs/34/33343/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30401" y="0"/>
            <a:ext cx="14630400" cy="286512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 «Багратион»</a:t>
            </a:r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1982787" y="1180306"/>
            <a:ext cx="8226425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r" eaLnBrk="1" hangingPunct="1">
              <a:buFont typeface="Wingdings" panose="05000000000000000000" pitchFamily="2" charset="2"/>
              <a:buNone/>
            </a:pPr>
            <a:endParaRPr lang="ru-RU" altLang="ru-RU" sz="2000" dirty="0" smtClean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36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рсенал (06.04.2014) Операция 'Багратион'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6051" y="-1"/>
            <a:ext cx="12638051" cy="6858001"/>
          </a:xfrm>
        </p:spPr>
      </p:pic>
    </p:spTree>
    <p:extLst>
      <p:ext uri="{BB962C8B-B14F-4D97-AF65-F5344CB8AC3E}">
        <p14:creationId xmlns:p14="http://schemas.microsoft.com/office/powerpoint/2010/main" val="20975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100000">
              <a:schemeClr val="tx2">
                <a:lumMod val="7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046" y="181020"/>
            <a:ext cx="5109754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Форсирование Западной Двины.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belta.by/newarticlesimages/s001067_57101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8770" y="1933575"/>
            <a:ext cx="7442470" cy="3299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1185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28" y="1189355"/>
            <a:ext cx="10175132" cy="543518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652" y="-136208"/>
            <a:ext cx="8021533" cy="13255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солдаты проходят через освобожденный Полоцк.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Отступление фашистских войск из-под Орши.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upload.wikimedia.org/wikipedia/commons/thumb/b/b8/Bundesarchiv_Bild_101I-155-2109A-06A%2C_Russland%2C_Halbkettenfahrzeug_mit_Nebelwerfer.jpg/250px-Bundesarchiv_Bild_101I-155-2109A-06A%2C_Russland%2C_Halbkettenfahrzeug_mit_Nebelwerfe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68" y="1262671"/>
            <a:ext cx="782926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625" y="291973"/>
            <a:ext cx="8366760" cy="1325563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Атака на Минском направлении.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belta.by/newarticlesimages/s001067_14402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2520" y="1909509"/>
            <a:ext cx="6874969" cy="4374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21594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706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194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Командующий 5-й гвардейской танковой армией П. А. Ротмистров на командном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пункте.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s://upload.wikimedia.org/wikipedia/commons/thumb/f/f9/19440701_general_rotmistrow_beresina.jpg/200px-19440701_general_rotmistrow_beresin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58" y="1257807"/>
            <a:ext cx="690067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8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://worldoftanks.ru/dcont/fb/uncommon_images/history_section/bagration/1508.jpg?MEDIA_PREFIX=/dcont/fb/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3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222"/>
            <a:ext cx="12243989" cy="70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8781" y="-193213"/>
            <a:ext cx="8226425" cy="7080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Итог: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8779" y="310531"/>
            <a:ext cx="8226425" cy="424973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  <a:defRPr/>
            </a:pP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Успех операции «Багратион» заметно превзошёл ожидания советского командования. В результате двухмесячного наступления была полностью очищена Белоруссия, отбита часть Прибалтики, освобождены восточные районы Польши. В целом на фронте в 1100 км было достигнуто продвижение на глубину до 600 км. Кроме того операция поставила под угрозу группу армий «Север» в Прибалтике; тщательно выстроенный рубеж, линия «Пантера», удалось обойти. Впоследствии этот факт серьезно облегчил Прибалтийскую операцию. Также, в результате захвата двух крупных плацдармов за Вислой южнее Варшавы — </a:t>
            </a:r>
            <a:r>
              <a:rPr lang="ru-RU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Магнушевского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Пулавского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(а также плацдарма у </a:t>
            </a:r>
            <a:r>
              <a:rPr lang="ru-RU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Сандомира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захваченного 1-м Украинским фронтом в ходе Львовско-</a:t>
            </a:r>
            <a:r>
              <a:rPr lang="ru-RU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Сандомирской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операции), был создан задел для будущей Висло-</a:t>
            </a:r>
            <a:r>
              <a:rPr lang="ru-RU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Одерской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операции. В январе 1945 года 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Магнушевского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Пулавского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плацдармов началось наступление 1-го Белорусского фронта, остановившееся только на Одере.</a:t>
            </a:r>
          </a:p>
        </p:txBody>
      </p:sp>
      <p:pic>
        <p:nvPicPr>
          <p:cNvPr id="12292" name="Picture 4" descr="800px-Operation_bagration_battle_mogilev_1944_june_23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17522"/>
            <a:ext cx="4357991" cy="284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639px-Operation_bagration-bobruisk_operation-june_24-27_19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33" y="4017522"/>
            <a:ext cx="4354858" cy="284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2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" y="-232011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614" y="-900752"/>
            <a:ext cx="8226425" cy="6996753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6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6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6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6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6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600" dirty="0"/>
          </a:p>
          <a:p>
            <a:pPr algn="just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ru-R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военной точки зрения сражение в Белоруссии привело к масштабному поражению немецких вооруженных сил. Распространена точка зрения, согласно которой битва в Белоруссии является крупнейшим поражением немецких вооруженных сил во Второй мировой войне. Операция «Багратион» является триумфом советской теории военного искусства благодаря хорошо скоординированному наступательному движению всех фронтов и проведённой операции по дезинформации противника о месте генерального наступления, начавшегося летом 1944 года. В масштабах советско-германского фронта, операция «Багратион» стала крупнейшей в длинной серии наступлений. Она поглотила немецкие резервы, серьёзно ограничив возможности противника парировать как иные наступления на Восточном фронте, так и продвижение союзников в западной Европе. Так, например, дивизия «Великая Германия» была переброшена под Шяуляй с Днестра и, таким образом, была лишена возможности участвовать в отражении Ясско-Кишинёвской операции. Дивизия «Герман Геринг» была вынуждена покинуть позиции под Флоренцией в Италии в середине июля, и была брошена в бои на Висле, Флоренция была освобождена в середине августа, когда части «Геринга» безуспешно штурмовали </a:t>
            </a:r>
            <a:r>
              <a:rPr lang="ru-RU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Магнушевский</a:t>
            </a:r>
            <a:r>
              <a:rPr lang="ru-RU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плацдарм.</a:t>
            </a:r>
          </a:p>
        </p:txBody>
      </p:sp>
    </p:spTree>
    <p:extLst>
      <p:ext uri="{BB962C8B-B14F-4D97-AF65-F5344CB8AC3E}">
        <p14:creationId xmlns:p14="http://schemas.microsoft.com/office/powerpoint/2010/main" val="214884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14902" y="173832"/>
            <a:ext cx="9619185" cy="4921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Советско-германский фронт после операции «Багратион»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smtClean="0"/>
          </a:p>
        </p:txBody>
      </p:sp>
      <p:pic>
        <p:nvPicPr>
          <p:cNvPr id="14340" name="Picture 4" descr="782px-Eastern_Front_1943-08_to_1944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" y="1141413"/>
            <a:ext cx="1121846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2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5775" y="69669"/>
            <a:ext cx="8226425" cy="4497388"/>
          </a:xfrm>
        </p:spPr>
        <p:txBody>
          <a:bodyPr>
            <a:norm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ru-RU" alt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«Война </a:t>
            </a:r>
            <a:r>
              <a:rPr lang="ru-RU" alt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одинаковой мере облагает данью и мужчин </a:t>
            </a:r>
            <a:r>
              <a:rPr lang="ru-RU" alt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женщин</a:t>
            </a:r>
            <a:r>
              <a:rPr lang="ru-RU" alt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но только с одних взимает кровь, с других – слезы</a:t>
            </a:r>
            <a:r>
              <a:rPr lang="ru-RU" alt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alt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ru-RU" alt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У.М. Теккерей</a:t>
            </a:r>
          </a:p>
        </p:txBody>
      </p:sp>
      <p:pic>
        <p:nvPicPr>
          <p:cNvPr id="4099" name="Picture 10" descr="ANd9GcRv7um3tpb_m01NfNmFH5PgPAYpqZd79cKtKyAGwf_GMm5bwKz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16113"/>
            <a:ext cx="44640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 descr="443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16113"/>
            <a:ext cx="35988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5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Предпосылки: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0289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600" dirty="0"/>
          </a:p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июню 1944 года линия фронта на востоке подошла к рубежу Витебск — Орша — Могилёв — Жлобин, образовав огромный выступ — клин, обращённый вглубь СССР, так называемый «Белорусский балкон». Если на Украине Красной армии удалось добиться серии впечатляющих успехов (была освобождена почти вся территория республики, вермахт понёс тяжёлые потери в цепочке «котлов»), то при попытке прорваться в направлении Минска зимой 1943—1944 годов успехи, напротив, были достаточно скромными. </a:t>
            </a:r>
          </a:p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 же время, к концу весны 1944 года наступление на юге замедлилось, и Ставкой Верховного Главнокомандования было принято решение изменить направление усилий. Как отметил К. К. Рокоссовский:</a:t>
            </a:r>
          </a:p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весне 1944 года наши войска на Украине продвинулись далеко вперёд. Но тут противник перебросил с запада свежие силы и остановил наступление 1-го Украинского фронта. Бои приняли затяжной характер, и это заставило Генеральный штаб и Ставку перенести главные усилия на новое направление».</a:t>
            </a:r>
          </a:p>
          <a:p>
            <a:pPr algn="ctr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Командование решило направить основной удар на Белоруссию. Для этого Ставки ВГК, Генерального штаба, командования участвующих в ней четырех фронтов разработали план Белорусской стратегической наступательной операции «Багратион». </a:t>
            </a:r>
          </a:p>
          <a:p>
            <a:pPr algn="ctr" eaLnBrk="1" hangingPunct="1">
              <a:lnSpc>
                <a:spcPct val="110000"/>
              </a:lnSpc>
              <a:defRPr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0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6816" y="2498725"/>
            <a:ext cx="5245608" cy="1325563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 - заместитель </a:t>
            </a:r>
            <a:r>
              <a:rPr lang="ru-RU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Генерального штаба РККА, ведущий разработчик плана </a:t>
            </a:r>
            <a:r>
              <a:rPr lang="ru-RU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операции.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6401"/>
            <a:ext cx="5489621" cy="68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41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24178" y="-55346"/>
            <a:ext cx="8001000" cy="29718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Карта боевых действий операции «Багратион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 24 февраля 1944, упразднён 5 апреля, но уже 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апреля восстановлен и просуществовал до конца войны. Освобождал Белоруссию, Польшу, принимал решающее участие в Битве за Берлин.</a:t>
            </a:r>
          </a:p>
        </p:txBody>
      </p:sp>
      <p:pic>
        <p:nvPicPr>
          <p:cNvPr id="5122" name="Picture 2" descr="https://upload.wikimedia.org/wikipedia/commons/b/b6/1szy_bia%C5%82orusk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1325563"/>
            <a:ext cx="7342805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90816" y="1325563"/>
            <a:ext cx="5254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Командующим 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войсками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фронта назначен генерал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армии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 К. Рокоссовский, членом Военного совета — генерал-лейтенант К. Ф. Телегин, начальником штаба — генерал-полковник М. С. 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Малинин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8864" y="2103437"/>
            <a:ext cx="6559296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Константинович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Рокоссовский -советский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и польский 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военачаль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Маршал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(1944), маршал Польши (1949). Командовал Парадом Победы. Один из крупнейших полководцев Второй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войны. Дважды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Союза (1944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1945).</a:t>
            </a:r>
          </a:p>
        </p:txBody>
      </p:sp>
      <p:pic>
        <p:nvPicPr>
          <p:cNvPr id="4098" name="Picture 2" descr="Rokos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5440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90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2-й Белорусский фронт — оперативно-стратегическое объединение в вооружённых силах СССР во время Великой Отечественной войны. Фронт действовал в 1944 — 1945 годах в Белоруссии, 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Польше и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Восточной Пруссии.</a:t>
            </a:r>
          </a:p>
        </p:txBody>
      </p:sp>
      <p:pic>
        <p:nvPicPr>
          <p:cNvPr id="6146" name="Picture 2" descr="2gi białorusk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90" y="1325562"/>
            <a:ext cx="5818805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66815" y="1325561"/>
            <a:ext cx="64251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Командование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фронта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Командующий: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генерал-полковник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И. Е. 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(апрель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— июнь 1944)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генерал-полковник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 июля 1944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армии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Г. Ф. Захаров (июнь — ноябрь 1944)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Маршал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 К. К. Рокоссовский (ноябрь 1944 — июнь 1945)</a:t>
            </a: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 Военного совета: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Боков Ф. Е. (февраль - апрель 1944)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Мехлис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Л. З. (апрель — июль 1944)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 Субботин Н. Е. (июль 1944 — до конца войны)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штаба: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Любарский С. И. (апрель — май 1944)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 февраля 1945 генерал-полковник 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Боголюбов А.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 (май 1944 — до конца войны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b="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allpaperscraft.com/image/red_solid_light_bright_scarlet_65848_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89" y="0"/>
            <a:ext cx="12243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55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Белорусский </a:t>
            </a:r>
            <a:r>
              <a:rPr lang="ru-RU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фронт</a:t>
            </a:r>
            <a:r>
              <a:rPr lang="ru-RU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— оперативно-стратегическое объединение советских войск в Великой Отечественной войне.</a:t>
            </a:r>
            <a:br>
              <a:rPr lang="ru-RU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 24 апреля 1944 в результате переименования Западного фронта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hernyakhovsky (silver) rv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926"/>
            <a:ext cx="4402074" cy="440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7072" y="239480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Командование 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Командующий войсками: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армии И. Д. 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Черняховский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(апрель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1944 — февраль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1945).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Маршал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Союза А. М. Василевский (февраль — апрель 1945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армии И. Х. Баграмян (апрель — июль 1945)</a:t>
            </a: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 Военного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совета: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В. Е. Макаров (апрель 1944 — до конца войны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штаба: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генерал-лейтенант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с августа 1944 генерал-полковник А. П. Покровский (апрель 1944 — до конца войны).</a:t>
            </a:r>
          </a:p>
          <a:p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7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618</Words>
  <Application>Microsoft Office PowerPoint</Application>
  <PresentationFormat>Произвольный</PresentationFormat>
  <Paragraphs>53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Операция  «Багратион»</vt:lpstr>
      <vt:lpstr>Презентация PowerPoint</vt:lpstr>
      <vt:lpstr>Предпосылки:</vt:lpstr>
      <vt:lpstr>Алексей Антонов - заместитель начальника Генерального штаба РККА, ведущий разработчик плана операции.</vt:lpstr>
      <vt:lpstr>Презентация PowerPoint</vt:lpstr>
      <vt:lpstr>Образован 24 февраля 1944, упразднён 5 апреля, но уже 16 апреля восстановлен и просуществовал до конца войны. Освобождал Белоруссию, Польшу, принимал решающее участие в Битве за Берлин.</vt:lpstr>
      <vt:lpstr>Константин Константинович  Рокоссовский -советский и польский военачаль ник, Маршал Советского Союза (1944), маршал Польши (1949). Командовал Парадом Победы. Один из крупнейших полководцев Второй мировой войны. Дважды Герой Советского Союза (1944, 1945).</vt:lpstr>
      <vt:lpstr>2-й Белорусский фронт — оперативно-стратегическое объединение в вооружённых силах СССР во время Великой Отечественной войны. Фронт действовал в 1944 — 1945 годах в Белоруссии, Польше и Восточной Пруссии.</vt:lpstr>
      <vt:lpstr>Третий Белорусский фронт — оперативно-стратегическое объединение советских войск в Великой Отечественной войне. Образован 24 апреля 1944 в результате переименования Западного фронта. </vt:lpstr>
      <vt:lpstr>Презентация PowerPoint</vt:lpstr>
      <vt:lpstr>          Форсирование Западной Двины.</vt:lpstr>
      <vt:lpstr>Советские солдаты проходят через освобожденный Полоцк.</vt:lpstr>
      <vt:lpstr>Отступление фашистских войск из-под Орши.</vt:lpstr>
      <vt:lpstr>Атака на Минском направлении.</vt:lpstr>
      <vt:lpstr>Командующий 5-й гвардейской танковой армией П. А. Ротмистров на командном пункте.</vt:lpstr>
      <vt:lpstr>Презентация PowerPoint</vt:lpstr>
      <vt:lpstr>Итог:</vt:lpstr>
      <vt:lpstr>Презентация PowerPoint</vt:lpstr>
      <vt:lpstr>Советско-германский фронт после операции «Багратион»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Денис</cp:lastModifiedBy>
  <cp:revision>35</cp:revision>
  <dcterms:created xsi:type="dcterms:W3CDTF">2014-11-18T18:27:32Z</dcterms:created>
  <dcterms:modified xsi:type="dcterms:W3CDTF">2015-04-24T09:23:11Z</dcterms:modified>
</cp:coreProperties>
</file>